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05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6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66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58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6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2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0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7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272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550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755717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9733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0409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3994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352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1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43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409935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Rockwell Extra Bold" panose="02060903040505020403" pitchFamily="18" charset="0"/>
              </a:rPr>
              <a:t>Richard Russo</a:t>
            </a:r>
            <a:br>
              <a:rPr lang="en-US" dirty="0" smtClean="0">
                <a:latin typeface="Rockwell Extra Bold" panose="02060903040505020403" pitchFamily="18" charset="0"/>
              </a:rPr>
            </a:br>
            <a:r>
              <a:rPr lang="en-US" sz="3100" dirty="0">
                <a:latin typeface="Century Gothic" panose="020B0502020202020204" pitchFamily="34" charset="0"/>
              </a:rPr>
              <a:t>The great storyteller of the rust belt</a:t>
            </a:r>
            <a:r>
              <a:rPr lang="en-US" dirty="0">
                <a:latin typeface="Century Gothic" panose="020B0502020202020204" pitchFamily="34" charset="0"/>
              </a:rPr>
              <a:t/>
            </a:r>
            <a:br>
              <a:rPr lang="en-US" dirty="0">
                <a:latin typeface="Century Gothic" panose="020B0502020202020204" pitchFamily="34" charset="0"/>
              </a:rPr>
            </a:b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806249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latin typeface="Century Gothic" panose="020B0502020202020204" pitchFamily="34" charset="0"/>
              </a:rPr>
              <a:t>C.E. </a:t>
            </a:r>
            <a:r>
              <a:rPr lang="en-US" dirty="0" err="1" smtClean="0">
                <a:latin typeface="Century Gothic" panose="020B0502020202020204" pitchFamily="34" charset="0"/>
              </a:rPr>
              <a:t>Sikkenga</a:t>
            </a:r>
            <a:endParaRPr lang="en-US" dirty="0" smtClean="0">
              <a:latin typeface="Century Gothic" panose="020B0502020202020204" pitchFamily="34" charset="0"/>
            </a:endParaRPr>
          </a:p>
          <a:p>
            <a:pPr algn="l"/>
            <a:r>
              <a:rPr lang="en-US" dirty="0" smtClean="0">
                <a:latin typeface="Century Gothic" panose="020B0502020202020204" pitchFamily="34" charset="0"/>
              </a:rPr>
              <a:t>English 10</a:t>
            </a:r>
          </a:p>
          <a:p>
            <a:pPr algn="l"/>
            <a:r>
              <a:rPr lang="en-US" dirty="0" smtClean="0">
                <a:latin typeface="Century Gothic" panose="020B0502020202020204" pitchFamily="34" charset="0"/>
              </a:rPr>
              <a:t>Mr. </a:t>
            </a:r>
            <a:r>
              <a:rPr lang="en-US" dirty="0" err="1" smtClean="0">
                <a:latin typeface="Century Gothic" panose="020B0502020202020204" pitchFamily="34" charset="0"/>
              </a:rPr>
              <a:t>Sikkenga</a:t>
            </a:r>
            <a:endParaRPr lang="en-US" dirty="0" smtClean="0">
              <a:latin typeface="Century Gothic" panose="020B0502020202020204" pitchFamily="34" charset="0"/>
            </a:endParaRPr>
          </a:p>
          <a:p>
            <a:pPr algn="l"/>
            <a:r>
              <a:rPr lang="en-US" dirty="0" smtClean="0">
                <a:latin typeface="Century Gothic" panose="020B0502020202020204" pitchFamily="34" charset="0"/>
              </a:rPr>
              <a:t>3</a:t>
            </a:r>
            <a:r>
              <a:rPr lang="en-US" baseline="30000" dirty="0" smtClean="0">
                <a:latin typeface="Century Gothic" panose="020B0502020202020204" pitchFamily="34" charset="0"/>
              </a:rPr>
              <a:t>rd</a:t>
            </a:r>
            <a:r>
              <a:rPr lang="en-US" dirty="0" smtClean="0">
                <a:latin typeface="Century Gothic" panose="020B0502020202020204" pitchFamily="34" charset="0"/>
              </a:rPr>
              <a:t>, 5</a:t>
            </a:r>
            <a:r>
              <a:rPr lang="en-US" baseline="30000" dirty="0" smtClean="0">
                <a:latin typeface="Century Gothic" panose="020B0502020202020204" pitchFamily="34" charset="0"/>
              </a:rPr>
              <a:t>th</a:t>
            </a:r>
            <a:r>
              <a:rPr lang="en-US" dirty="0" smtClean="0">
                <a:latin typeface="Century Gothic" panose="020B0502020202020204" pitchFamily="34" charset="0"/>
              </a:rPr>
              <a:t> and 6</a:t>
            </a:r>
            <a:r>
              <a:rPr lang="en-US" baseline="30000" dirty="0" smtClean="0">
                <a:latin typeface="Century Gothic" panose="020B0502020202020204" pitchFamily="34" charset="0"/>
              </a:rPr>
              <a:t>th</a:t>
            </a:r>
            <a:r>
              <a:rPr lang="en-US" dirty="0" smtClean="0">
                <a:latin typeface="Century Gothic" panose="020B0502020202020204" pitchFamily="34" charset="0"/>
              </a:rPr>
              <a:t> Hours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s://upload.wikimedia.org/wikipedia/en/thumb/1/1e/Empirefallsbookcover.jpg/220px-Empirefallsbook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552" y="2155223"/>
            <a:ext cx="2768859" cy="410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7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Who is Richard Russo?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39788" y="1787610"/>
            <a:ext cx="5157787" cy="4402053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Pulitzer Prize-winning author</a:t>
            </a:r>
          </a:p>
          <a:p>
            <a:r>
              <a:rPr lang="en-US" i="1" dirty="0" smtClean="0">
                <a:latin typeface="Century Gothic" panose="020B0502020202020204" pitchFamily="34" charset="0"/>
              </a:rPr>
              <a:t>Famous Works: Empire Falls, Nobody’s Fool.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Small town stories; fathers and sons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Known for humor, humanity, small moments.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2052" name="Picture 4" descr="https://lh6.googleusercontent.com/TWoH9rQLJI5LeHcLyPLuJ6rSgo9MCEhfNZ-Bp3RaRfR_E9CMhaT4CvFexErYPU9546CfzaQVOPrNwnpogWZ5PerAGaDSBrQn32187jf0BA-NZcS6WFSAv4FVxWe9xScGHzmukfex2y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967" y="1787610"/>
            <a:ext cx="4263870" cy="336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16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How Russo’s surroundings impact his work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88117" y="1940955"/>
            <a:ext cx="5795061" cy="4351338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Grew up </a:t>
            </a:r>
            <a:r>
              <a:rPr lang="en-US" dirty="0">
                <a:latin typeface="Century Gothic" panose="020B0502020202020204" pitchFamily="34" charset="0"/>
              </a:rPr>
              <a:t>in </a:t>
            </a:r>
            <a:r>
              <a:rPr lang="en-US" dirty="0" smtClean="0">
                <a:latin typeface="Century Gothic" panose="020B0502020202020204" pitchFamily="34" charset="0"/>
              </a:rPr>
              <a:t>Gloversville, upstate NY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Saw economic downturn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Understands dying small towns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Later became English professor</a:t>
            </a:r>
          </a:p>
          <a:p>
            <a:endParaRPr lang="en-US" dirty="0"/>
          </a:p>
        </p:txBody>
      </p:sp>
      <p:pic>
        <p:nvPicPr>
          <p:cNvPr id="6" name="Picture 2" descr="https://images-na.ssl-images-amazon.com/images/I/51TkPYjpFdL._SY344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275" y="1853248"/>
            <a:ext cx="3280289" cy="502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55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Rockwell Extra Bold" panose="02060903040505020403" pitchFamily="18" charset="0"/>
              </a:rPr>
              <a:t>How Russo’s Background influences his work.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380735"/>
            <a:ext cx="8946541" cy="3867664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Father bailed when Russo was young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Early novels deal with fathers/sons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Raised </a:t>
            </a:r>
            <a:r>
              <a:rPr lang="en-US" dirty="0" smtClean="0">
                <a:latin typeface="Century Gothic" panose="020B0502020202020204" pitchFamily="34" charset="0"/>
              </a:rPr>
              <a:t>by mother in tough times</a:t>
            </a:r>
          </a:p>
          <a:p>
            <a:r>
              <a:rPr lang="en-US" dirty="0" smtClean="0">
                <a:latin typeface="Century Gothic" panose="020B0502020202020204" pitchFamily="34" charset="0"/>
              </a:rPr>
              <a:t>Later </a:t>
            </a:r>
            <a:r>
              <a:rPr lang="en-US" dirty="0" smtClean="0">
                <a:latin typeface="Century Gothic" panose="020B0502020202020204" pitchFamily="34" charset="0"/>
              </a:rPr>
              <a:t>books drawn on work, aging</a:t>
            </a:r>
          </a:p>
          <a:p>
            <a:pPr marL="0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2" descr="https://images-na.ssl-images-amazon.com/images/I/91KzzbRJatL.__BG0,0,0,0_FMpng_AC_UL320_SR208,32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276" y="1735010"/>
            <a:ext cx="3150028" cy="484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89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Some key Russo works</a:t>
            </a:r>
            <a:endParaRPr lang="en-US" dirty="0">
              <a:latin typeface="Rockwell Extra Bold" panose="02060903040505020403" pitchFamily="18" charset="0"/>
            </a:endParaRPr>
          </a:p>
        </p:txBody>
      </p:sp>
      <p:pic>
        <p:nvPicPr>
          <p:cNvPr id="1026" name="Picture 2" descr="http://images.gr-assets.com/books/1166501384l/1236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9" y="1690688"/>
            <a:ext cx="283065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511YY8N2ZVL._SX319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235" y="1665294"/>
            <a:ext cx="2810047" cy="436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egaepub.com/imglibro/Empire-fall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189" y="1673759"/>
            <a:ext cx="283263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ages-na.ssl-images-amazon.com/images/I/41jDFJYSEZL._SX324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496" y="1690688"/>
            <a:ext cx="2843835" cy="435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WHY IS RUSSO VALUED?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9880"/>
            <a:ext cx="10515600" cy="5115697"/>
          </a:xfrm>
        </p:spPr>
        <p:txBody>
          <a:bodyPr/>
          <a:lstStyle/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sz="4000" dirty="0" smtClean="0">
                <a:latin typeface="Century Gothic" panose="020B0502020202020204" pitchFamily="34" charset="0"/>
              </a:rPr>
              <a:t>Seen as an “American Dickens”</a:t>
            </a:r>
          </a:p>
          <a:p>
            <a:r>
              <a:rPr lang="en-US" sz="4000" dirty="0" smtClean="0">
                <a:latin typeface="Century Gothic" panose="020B0502020202020204" pitchFamily="34" charset="0"/>
              </a:rPr>
              <a:t>Realism: “All of it is true…”</a:t>
            </a:r>
          </a:p>
          <a:p>
            <a:r>
              <a:rPr lang="en-US" sz="4000" dirty="0" smtClean="0">
                <a:latin typeface="Century Gothic" panose="020B0502020202020204" pitchFamily="34" charset="0"/>
              </a:rPr>
              <a:t>Warmth and humor.</a:t>
            </a:r>
          </a:p>
          <a:p>
            <a:r>
              <a:rPr lang="en-US" sz="4000" dirty="0" smtClean="0">
                <a:latin typeface="Century Gothic" panose="020B0502020202020204" pitchFamily="34" charset="0"/>
              </a:rPr>
              <a:t>Faith in humanity. Even screw ups.</a:t>
            </a:r>
          </a:p>
          <a:p>
            <a:endParaRPr lang="en-US" sz="4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pPr lvl="1"/>
            <a:endParaRPr lang="en-US" dirty="0" smtClean="0">
              <a:latin typeface="Century Gothic" panose="020B0502020202020204" pitchFamily="34" charset="0"/>
            </a:endParaRPr>
          </a:p>
          <a:p>
            <a:pPr marL="457200" lvl="1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pPr marL="457200" lvl="1" indent="0">
              <a:buNone/>
            </a:pPr>
            <a:endParaRPr lang="en-US" dirty="0" smtClean="0">
              <a:latin typeface="Century Gothic" panose="020B0502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7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Russo’s critics point out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entury Gothic" panose="020B0502020202020204" pitchFamily="34" charset="0"/>
              </a:rPr>
              <a:t>His </a:t>
            </a:r>
            <a:r>
              <a:rPr lang="en-US" sz="3600" dirty="0">
                <a:latin typeface="Century Gothic" panose="020B0502020202020204" pitchFamily="34" charset="0"/>
              </a:rPr>
              <a:t>books are too </a:t>
            </a:r>
            <a:r>
              <a:rPr lang="en-US" sz="3600" dirty="0" smtClean="0">
                <a:latin typeface="Century Gothic" panose="020B0502020202020204" pitchFamily="34" charset="0"/>
              </a:rPr>
              <a:t>long (but rarely boring)</a:t>
            </a:r>
            <a:endParaRPr lang="en-US" sz="3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sz="3600" dirty="0">
              <a:latin typeface="Century Gothic" panose="020B0502020202020204" pitchFamily="34" charset="0"/>
            </a:endParaRPr>
          </a:p>
          <a:p>
            <a:r>
              <a:rPr lang="en-US" sz="3600" dirty="0" smtClean="0">
                <a:latin typeface="Century Gothic" panose="020B0502020202020204" pitchFamily="34" charset="0"/>
              </a:rPr>
              <a:t>Repeats himself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r>
              <a:rPr lang="en-US" sz="3600" dirty="0" smtClean="0">
                <a:latin typeface="Century Gothic" panose="020B0502020202020204" pitchFamily="34" charset="0"/>
              </a:rPr>
              <a:t>Genre/Pulp/Not “Serious” Lit.</a:t>
            </a:r>
            <a:endParaRPr lang="en-US" sz="36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Russo remains popular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5696" y="1825625"/>
            <a:ext cx="6131012" cy="4351338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Many can relate to family themes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His characters feel real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 smtClean="0">
                <a:latin typeface="Century Gothic" panose="020B0502020202020204" pitchFamily="34" charset="0"/>
              </a:rPr>
              <a:t>Warmth, humor are appealing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Model for certain kind of realism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378" y="1825625"/>
            <a:ext cx="3272097" cy="482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8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Rockwell Extra Bold" panose="02060903040505020403" pitchFamily="18" charset="0"/>
              </a:rPr>
              <a:t>Works Cited</a:t>
            </a:r>
            <a:endParaRPr lang="en-US" dirty="0">
              <a:latin typeface="Rockwell Extra Bold" panose="020609030405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400" dirty="0" err="1"/>
              <a:t>Drowne</a:t>
            </a:r>
            <a:r>
              <a:rPr lang="en-US" sz="1400" dirty="0"/>
              <a:t>, Kathleen Morgan. </a:t>
            </a:r>
            <a:r>
              <a:rPr lang="en-US" sz="1400" i="1" dirty="0"/>
              <a:t>Understanding Richard Russo</a:t>
            </a:r>
            <a:r>
              <a:rPr lang="en-US" sz="1400" dirty="0"/>
              <a:t>. Columbia, SC, The University of South Carolina Press, 2014. </a:t>
            </a:r>
            <a:endParaRPr lang="en-US" sz="1400" dirty="0" smtClean="0"/>
          </a:p>
          <a:p>
            <a:pPr>
              <a:buFont typeface="+mj-lt"/>
              <a:buAutoNum type="arabicPeriod"/>
            </a:pPr>
            <a:r>
              <a:rPr lang="en-US" sz="1400" dirty="0"/>
              <a:t>Maslin, Janet. “Coming of Age Upstate: To Grow but Not Change?” </a:t>
            </a:r>
            <a:r>
              <a:rPr lang="en-US" sz="1400" i="1" dirty="0"/>
              <a:t>The New York Times</a:t>
            </a:r>
            <a:r>
              <a:rPr lang="en-US" sz="1400" dirty="0"/>
              <a:t>, The New York Times, 23 Sept. 2007, www.nytimes.com/2007/09/24/books/24masl.html. Accessed 24 May 2017. </a:t>
            </a:r>
          </a:p>
          <a:p>
            <a:pPr>
              <a:buFont typeface="+mj-lt"/>
              <a:buAutoNum type="arabicPeriod"/>
            </a:pPr>
            <a:r>
              <a:rPr lang="en-US" sz="1400" dirty="0" smtClean="0"/>
              <a:t>Rose</a:t>
            </a:r>
            <a:r>
              <a:rPr lang="en-US" sz="1400" dirty="0"/>
              <a:t>, Allison. “Russo, Richard.” </a:t>
            </a:r>
            <a:r>
              <a:rPr lang="en-US" sz="1400" i="1" dirty="0"/>
              <a:t>Richard Russo</a:t>
            </a:r>
            <a:r>
              <a:rPr lang="en-US" sz="1400" dirty="0"/>
              <a:t>, Pennsylvania Center for the Book, 2005, pabook2.libraries.psu.edu/</a:t>
            </a:r>
            <a:r>
              <a:rPr lang="en-US" sz="1400" dirty="0" err="1"/>
              <a:t>palitmap</a:t>
            </a:r>
            <a:r>
              <a:rPr lang="en-US" sz="1400" dirty="0"/>
              <a:t>/bios/Russo__Richard.html. Accessed 24 May 2017. </a:t>
            </a:r>
          </a:p>
          <a:p>
            <a:pPr>
              <a:buFont typeface="+mj-lt"/>
              <a:buAutoNum type="arabicPeriod"/>
            </a:pPr>
            <a:r>
              <a:rPr lang="en-US" sz="1400" dirty="0" smtClean="0"/>
              <a:t>Eliot </a:t>
            </a:r>
            <a:r>
              <a:rPr lang="en-US" sz="1400" dirty="0" err="1"/>
              <a:t>Schrefer</a:t>
            </a:r>
            <a:r>
              <a:rPr lang="en-US" sz="1400" dirty="0"/>
              <a:t> , Special for USA TODAY. “It's Good to Have Richard Russo Back in Bath.” </a:t>
            </a:r>
            <a:r>
              <a:rPr lang="en-US" sz="1400" i="1" dirty="0"/>
              <a:t>USA Today</a:t>
            </a:r>
            <a:r>
              <a:rPr lang="en-US" sz="1400" dirty="0"/>
              <a:t>, Gannett Satellite Information Network, 7 May 2016, www.usatoday.com/story/life/books/2016/05/07/everybodys-fool-a-novel-richard-russo-book-review/83922132/. Accessed 24 May 2017. </a:t>
            </a:r>
          </a:p>
        </p:txBody>
      </p:sp>
    </p:spTree>
    <p:extLst>
      <p:ext uri="{BB962C8B-B14F-4D97-AF65-F5344CB8AC3E}">
        <p14:creationId xmlns:p14="http://schemas.microsoft.com/office/powerpoint/2010/main" val="390106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454</TotalTime>
  <Words>316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Rockwell Extra Bold</vt:lpstr>
      <vt:lpstr>Wingdings 3</vt:lpstr>
      <vt:lpstr>Ion</vt:lpstr>
      <vt:lpstr>Richard Russo The great storyteller of the rust belt </vt:lpstr>
      <vt:lpstr>Who is Richard Russo?</vt:lpstr>
      <vt:lpstr>How Russo’s surroundings impact his work</vt:lpstr>
      <vt:lpstr>How Russo’s Background influences his work.</vt:lpstr>
      <vt:lpstr>Some key Russo works</vt:lpstr>
      <vt:lpstr>WHY IS RUSSO VALUED?</vt:lpstr>
      <vt:lpstr>Russo’s critics point out</vt:lpstr>
      <vt:lpstr>Russo remains popular</vt:lpstr>
      <vt:lpstr>Works Cited</vt:lpstr>
    </vt:vector>
  </TitlesOfParts>
  <Company>Grand Haven Area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Richard Russo</dc:title>
  <dc:creator>Administrator</dc:creator>
  <cp:lastModifiedBy>Administrator</cp:lastModifiedBy>
  <cp:revision>17</cp:revision>
  <dcterms:created xsi:type="dcterms:W3CDTF">2017-05-23T18:00:30Z</dcterms:created>
  <dcterms:modified xsi:type="dcterms:W3CDTF">2018-05-04T13:32:14Z</dcterms:modified>
</cp:coreProperties>
</file>