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73" r:id="rId3"/>
    <p:sldId id="274" r:id="rId4"/>
    <p:sldId id="275" r:id="rId5"/>
    <p:sldId id="276" r:id="rId6"/>
    <p:sldId id="277" r:id="rId7"/>
    <p:sldId id="278" r:id="rId8"/>
    <p:sldId id="279" r:id="rId9"/>
    <p:sldId id="280" r:id="rId10"/>
    <p:sldId id="281" r:id="rId11"/>
    <p:sldId id="257" r:id="rId12"/>
    <p:sldId id="258" r:id="rId13"/>
    <p:sldId id="259" r:id="rId14"/>
    <p:sldId id="260" r:id="rId15"/>
    <p:sldId id="261" r:id="rId16"/>
    <p:sldId id="262" r:id="rId17"/>
    <p:sldId id="263" r:id="rId18"/>
    <p:sldId id="264" r:id="rId19"/>
    <p:sldId id="265" r:id="rId20"/>
    <p:sldId id="272" r:id="rId21"/>
    <p:sldId id="267" r:id="rId22"/>
    <p:sldId id="266" r:id="rId23"/>
    <p:sldId id="268" r:id="rId24"/>
    <p:sldId id="269" r:id="rId25"/>
    <p:sldId id="270" r:id="rId26"/>
    <p:sldId id="271" r:id="rId27"/>
    <p:sldId id="282" r:id="rId28"/>
    <p:sldId id="283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Title-GrommetsCombin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11/2/2020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11/2/2020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11/2/2020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Content-GrommetsCombined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11/2/2020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literarydevices.net/rhythm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xamplesinpoetry.com/meter-poetry-examples-definition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xo6GtP9DQac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literaryterms.net/metaphor/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literaryterms.net/imagery/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literaryterms.net/hyperbole/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s://literaryterms.net/paradox/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s://literaryterms.net/euphemism/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s://literaryterms.net/diction/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s://literaryterms.net/tone/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3ugMaAe1ubI&amp;t=272s&amp;pbjreload=10" TargetMode="External"/><Relationship Id="rId2" Type="http://schemas.openxmlformats.org/officeDocument/2006/relationships/hyperlink" Target="https://www.youtube.com/watch?v=h80l4XIPJC4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Poetic Devices	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Sometimes, the best way to say </a:t>
            </a:r>
          </a:p>
          <a:p>
            <a:r>
              <a:rPr lang="en-US" dirty="0" smtClean="0"/>
              <a:t>something isn’t the most direct way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0361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SOUND IN POETRY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7232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Rhyme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2556932"/>
            <a:ext cx="4081271" cy="3318936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Similar sounds at the end of words</a:t>
            </a:r>
          </a:p>
          <a:p>
            <a:endParaRPr lang="en-US" dirty="0"/>
          </a:p>
          <a:p>
            <a:r>
              <a:rPr lang="en-US" dirty="0" smtClean="0"/>
              <a:t>RHYME SCHEME refers to the pattern.  The first line/rhyme is A, then B</a:t>
            </a:r>
          </a:p>
          <a:p>
            <a:pPr marL="457200" lvl="1" indent="0">
              <a:buNone/>
            </a:pPr>
            <a:r>
              <a:rPr lang="en-US" dirty="0"/>
              <a:t>the author‘s attitude toward the subject</a:t>
            </a:r>
            <a:r>
              <a:rPr lang="en-US" dirty="0" smtClean="0"/>
              <a:t>.</a:t>
            </a:r>
            <a:r>
              <a:rPr lang="en-US" dirty="0"/>
              <a:t> the author‘s attitude toward the subject.</a:t>
            </a:r>
          </a:p>
        </p:txBody>
      </p:sp>
      <p:sp>
        <p:nvSpPr>
          <p:cNvPr id="4" name="Rectangle 3"/>
          <p:cNvSpPr/>
          <p:nvPr/>
        </p:nvSpPr>
        <p:spPr>
          <a:xfrm>
            <a:off x="6144768" y="2556932"/>
            <a:ext cx="4462272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Here’s an example of AAAA</a:t>
            </a:r>
          </a:p>
          <a:p>
            <a:endParaRPr lang="en-US" dirty="0"/>
          </a:p>
          <a:p>
            <a:r>
              <a:rPr lang="en-US" dirty="0" smtClean="0"/>
              <a:t>“Love </a:t>
            </a:r>
            <a:r>
              <a:rPr lang="en-US" dirty="0" err="1" smtClean="0"/>
              <a:t>love</a:t>
            </a:r>
            <a:r>
              <a:rPr lang="en-US" dirty="0" smtClean="0"/>
              <a:t> me do</a:t>
            </a:r>
          </a:p>
          <a:p>
            <a:r>
              <a:rPr lang="en-US" dirty="0" smtClean="0"/>
              <a:t>You know I love you</a:t>
            </a:r>
          </a:p>
          <a:p>
            <a:r>
              <a:rPr lang="en-US" dirty="0" smtClean="0"/>
              <a:t>I’ll Always be true</a:t>
            </a:r>
          </a:p>
          <a:p>
            <a:r>
              <a:rPr lang="en-US" dirty="0" smtClean="0"/>
              <a:t>So please love me do</a:t>
            </a:r>
          </a:p>
          <a:p>
            <a:endParaRPr lang="en-US" dirty="0"/>
          </a:p>
          <a:p>
            <a:r>
              <a:rPr lang="en-US" dirty="0" smtClean="0"/>
              <a:t>Here’s an example of ABAB</a:t>
            </a:r>
          </a:p>
          <a:p>
            <a:endParaRPr lang="en-US" dirty="0"/>
          </a:p>
          <a:p>
            <a:r>
              <a:rPr lang="en-US" dirty="0" smtClean="0"/>
              <a:t>“You said you would love me</a:t>
            </a:r>
          </a:p>
          <a:p>
            <a:r>
              <a:rPr lang="en-US" dirty="0" smtClean="0"/>
              <a:t>If I had to go</a:t>
            </a:r>
          </a:p>
          <a:p>
            <a:r>
              <a:rPr lang="en-US" dirty="0" smtClean="0"/>
              <a:t>You’d be thinking of me</a:t>
            </a:r>
          </a:p>
          <a:p>
            <a:r>
              <a:rPr lang="en-US" dirty="0" smtClean="0"/>
              <a:t>Somehow I would know”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77091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Rhythm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beat of the words created by intentional patterns of stressed and unstressed syllables.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24288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Meter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repeated rhythmic pattern in a poem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85574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Aliteration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Repeating the same consonant sound at start of words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16263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Assonance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Repeating of vowel sounds in non rhyming words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23360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Consonance: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Repetition of consonant sounds in a word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67281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assonance and </a:t>
            </a:r>
            <a:r>
              <a:rPr lang="en-US" dirty="0" err="1" smtClean="0"/>
              <a:t>consanance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When </a:t>
            </a:r>
            <a:r>
              <a:rPr lang="en-US" dirty="0" err="1" smtClean="0"/>
              <a:t>tweedle</a:t>
            </a:r>
            <a:r>
              <a:rPr lang="en-US" dirty="0" smtClean="0"/>
              <a:t> </a:t>
            </a:r>
            <a:r>
              <a:rPr lang="en-US" dirty="0" err="1" smtClean="0"/>
              <a:t>beatles</a:t>
            </a:r>
            <a:r>
              <a:rPr lang="en-US" dirty="0" smtClean="0"/>
              <a:t> battle with a paddle in a puddle and the puddle’s in a bottle and the bottle’s on poodle we call that a </a:t>
            </a:r>
            <a:r>
              <a:rPr lang="en-US" dirty="0" err="1" smtClean="0"/>
              <a:t>tweedle</a:t>
            </a:r>
            <a:r>
              <a:rPr lang="en-US" dirty="0" smtClean="0"/>
              <a:t> </a:t>
            </a:r>
            <a:r>
              <a:rPr lang="en-US" dirty="0" err="1" smtClean="0"/>
              <a:t>beatle</a:t>
            </a:r>
            <a:r>
              <a:rPr lang="en-US" dirty="0"/>
              <a:t> </a:t>
            </a:r>
            <a:r>
              <a:rPr lang="en-US" dirty="0" smtClean="0"/>
              <a:t>paddle puddle bottle poodle noodle battle.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56591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Onamatopoeia</a:t>
            </a:r>
            <a:r>
              <a:rPr lang="en-US" dirty="0" smtClean="0"/>
              <a:t> (ON uh MOTT uh PEE uh)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Words that sound like what they refer to.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20229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FIGURATIVE LANGUAGE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Language that uses some form of comparison rather than just describing something directly.  It tends to be memorable and colorful.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Some types of figurative language include…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1025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Personification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Personification:  giving human (or at least living) qualities to a non-living thing:</a:t>
            </a:r>
          </a:p>
          <a:p>
            <a:pPr lvl="1"/>
            <a:r>
              <a:rPr lang="en-US" dirty="0"/>
              <a:t>Example: “The fog creeps in on little cat feet” (Carl Sandburg)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9390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Simile: A comparison using “LIKE” or “AS”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 smtClean="0"/>
              <a:t>Example</a:t>
            </a:r>
            <a:r>
              <a:rPr lang="en-US" dirty="0"/>
              <a:t>:  "The General spoke again, slowly, using his strength as carefully </a:t>
            </a:r>
            <a:r>
              <a:rPr lang="en-US" b="1" dirty="0"/>
              <a:t>as an out-of-work show-girl uses her last good pair of stockings</a:t>
            </a:r>
            <a:r>
              <a:rPr lang="en-US" dirty="0"/>
              <a:t>” (Raymond Chandler</a:t>
            </a:r>
            <a:r>
              <a:rPr lang="en-US" dirty="0" smtClean="0"/>
              <a:t>)</a:t>
            </a:r>
          </a:p>
          <a:p>
            <a:pPr lvl="1"/>
            <a:r>
              <a:rPr lang="en-US" dirty="0"/>
              <a:t>"I walked back through the arch and started up the steps.  It was a nice walk if you liked grunting.  There were two hundred and eighty steps up to Cabrillo Street.  They were drifted over with windblown sand and </a:t>
            </a:r>
            <a:r>
              <a:rPr lang="en-US" b="1" dirty="0"/>
              <a:t>the handrail was as cold and wet as a toad's belly</a:t>
            </a:r>
            <a:r>
              <a:rPr lang="en-US" b="1" dirty="0" smtClean="0"/>
              <a:t>."– </a:t>
            </a:r>
            <a:r>
              <a:rPr lang="en-US" dirty="0" smtClean="0"/>
              <a:t>(Raymond Chandler :</a:t>
            </a:r>
            <a:r>
              <a:rPr lang="en-US" i="1" dirty="0" smtClean="0"/>
              <a:t>Farewell</a:t>
            </a:r>
            <a:r>
              <a:rPr lang="en-US" i="1" dirty="0"/>
              <a:t>, My </a:t>
            </a:r>
            <a:r>
              <a:rPr lang="en-US" i="1" dirty="0" smtClean="0"/>
              <a:t>Lovely</a:t>
            </a:r>
            <a:r>
              <a:rPr lang="en-US" dirty="0"/>
              <a:t>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3618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 careful: with similes it’s easy to get silly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lvl="0" indent="0">
              <a:buClr>
                <a:srgbClr val="CC9900"/>
              </a:buClr>
              <a:buSzPct val="65000"/>
              <a:buFont typeface="Wingdings" pitchFamily="2"/>
              <a:buChar char=""/>
              <a:tabLst>
                <a:tab pos="0" algn="l"/>
                <a:tab pos="114117" algn="l"/>
                <a:tab pos="571317" algn="l"/>
                <a:tab pos="1028517" algn="l"/>
                <a:tab pos="1485717" algn="l"/>
                <a:tab pos="1942917" algn="l"/>
                <a:tab pos="2400117" algn="l"/>
                <a:tab pos="2857317" algn="l"/>
                <a:tab pos="3314517" algn="l"/>
                <a:tab pos="3771717" algn="l"/>
                <a:tab pos="4228917" algn="l"/>
                <a:tab pos="4686117" algn="l"/>
                <a:tab pos="5143317" algn="l"/>
                <a:tab pos="5600517" algn="l"/>
                <a:tab pos="6057717" algn="l"/>
                <a:tab pos="6514917" algn="l"/>
                <a:tab pos="6972117" algn="l"/>
                <a:tab pos="7429317" algn="l"/>
                <a:tab pos="7886517" algn="l"/>
                <a:tab pos="8343717" algn="l"/>
                <a:tab pos="8800917" algn="l"/>
              </a:tabLst>
            </a:pPr>
            <a:r>
              <a:rPr lang="en-US" dirty="0">
                <a:latin typeface="Kozuka Gothic Pro EL" pitchFamily="34"/>
                <a:ea typeface="Kozuka Gothic Pro EL" pitchFamily="34"/>
              </a:rPr>
              <a:t>Her vocabulary was as bad as like ‘whatever’</a:t>
            </a:r>
          </a:p>
          <a:p>
            <a:pPr marL="0" lvl="0" indent="0">
              <a:buClr>
                <a:srgbClr val="CC9900"/>
              </a:buClr>
              <a:buSzPct val="65000"/>
              <a:buFont typeface="Wingdings" pitchFamily="2"/>
              <a:buChar char=""/>
              <a:tabLst>
                <a:tab pos="0" algn="l"/>
                <a:tab pos="114117" algn="l"/>
                <a:tab pos="571317" algn="l"/>
                <a:tab pos="1028517" algn="l"/>
                <a:tab pos="1485717" algn="l"/>
                <a:tab pos="1942917" algn="l"/>
                <a:tab pos="2400117" algn="l"/>
                <a:tab pos="2857317" algn="l"/>
                <a:tab pos="3314517" algn="l"/>
                <a:tab pos="3771717" algn="l"/>
                <a:tab pos="4228917" algn="l"/>
                <a:tab pos="4686117" algn="l"/>
                <a:tab pos="5143317" algn="l"/>
                <a:tab pos="5600517" algn="l"/>
                <a:tab pos="6057717" algn="l"/>
                <a:tab pos="6514917" algn="l"/>
                <a:tab pos="6972117" algn="l"/>
                <a:tab pos="7429317" algn="l"/>
                <a:tab pos="7886517" algn="l"/>
                <a:tab pos="8343717" algn="l"/>
                <a:tab pos="8800917" algn="l"/>
              </a:tabLst>
            </a:pPr>
            <a:r>
              <a:rPr lang="en-US" dirty="0">
                <a:latin typeface="Kozuka Gothic Pro EL" pitchFamily="34"/>
                <a:ea typeface="Kozuka Gothic Pro EL" pitchFamily="34"/>
              </a:rPr>
              <a:t>He was as tall as a six foot three inch tree</a:t>
            </a:r>
          </a:p>
          <a:p>
            <a:pPr marL="0" lvl="0" indent="0">
              <a:buClr>
                <a:srgbClr val="CC9900"/>
              </a:buClr>
              <a:buSzPct val="65000"/>
              <a:buFont typeface="Wingdings" pitchFamily="2"/>
              <a:buChar char=""/>
              <a:tabLst>
                <a:tab pos="0" algn="l"/>
                <a:tab pos="114117" algn="l"/>
                <a:tab pos="571317" algn="l"/>
                <a:tab pos="1028517" algn="l"/>
                <a:tab pos="1485717" algn="l"/>
                <a:tab pos="1942917" algn="l"/>
                <a:tab pos="2400117" algn="l"/>
                <a:tab pos="2857317" algn="l"/>
                <a:tab pos="3314517" algn="l"/>
                <a:tab pos="3771717" algn="l"/>
                <a:tab pos="4228917" algn="l"/>
                <a:tab pos="4686117" algn="l"/>
                <a:tab pos="5143317" algn="l"/>
                <a:tab pos="5600517" algn="l"/>
                <a:tab pos="6057717" algn="l"/>
                <a:tab pos="6514917" algn="l"/>
                <a:tab pos="6972117" algn="l"/>
                <a:tab pos="7429317" algn="l"/>
                <a:tab pos="7886517" algn="l"/>
                <a:tab pos="8343717" algn="l"/>
                <a:tab pos="8800917" algn="l"/>
              </a:tabLst>
            </a:pPr>
            <a:r>
              <a:rPr lang="en-US" dirty="0">
                <a:latin typeface="Kozuka Gothic Pro EL" pitchFamily="34"/>
                <a:ea typeface="Kozuka Gothic Pro EL" pitchFamily="34"/>
              </a:rPr>
              <a:t>Her hair glistened in the rain like a nose hair after a sneeze</a:t>
            </a:r>
          </a:p>
          <a:p>
            <a:pPr marL="0" lvl="0" indent="0">
              <a:buClr>
                <a:srgbClr val="CC9900"/>
              </a:buClr>
              <a:buSzPct val="65000"/>
              <a:buFont typeface="Wingdings" pitchFamily="2"/>
              <a:buChar char=""/>
              <a:tabLst>
                <a:tab pos="0" algn="l"/>
                <a:tab pos="114117" algn="l"/>
                <a:tab pos="571317" algn="l"/>
                <a:tab pos="1028517" algn="l"/>
                <a:tab pos="1485717" algn="l"/>
                <a:tab pos="1942917" algn="l"/>
                <a:tab pos="2400117" algn="l"/>
                <a:tab pos="2857317" algn="l"/>
                <a:tab pos="3314517" algn="l"/>
                <a:tab pos="3771717" algn="l"/>
                <a:tab pos="4228917" algn="l"/>
                <a:tab pos="4686117" algn="l"/>
                <a:tab pos="5143317" algn="l"/>
                <a:tab pos="5600517" algn="l"/>
                <a:tab pos="6057717" algn="l"/>
                <a:tab pos="6514917" algn="l"/>
                <a:tab pos="6972117" algn="l"/>
                <a:tab pos="7429317" algn="l"/>
                <a:tab pos="7886517" algn="l"/>
                <a:tab pos="8343717" algn="l"/>
                <a:tab pos="8800917" algn="l"/>
              </a:tabLst>
            </a:pPr>
            <a:r>
              <a:rPr lang="en-US" dirty="0">
                <a:latin typeface="Kozuka Gothic Pro EL" pitchFamily="34"/>
                <a:ea typeface="Kozuka Gothic Pro EL" pitchFamily="34"/>
              </a:rPr>
              <a:t>The hailstones leaped from the pavement like maggots when you fry them in hot grease.</a:t>
            </a:r>
          </a:p>
          <a:p>
            <a:pPr marL="0" lvl="0" indent="0">
              <a:buClr>
                <a:srgbClr val="CC9900"/>
              </a:buClr>
              <a:buSzPct val="65000"/>
              <a:buFont typeface="Wingdings" pitchFamily="2"/>
              <a:buChar char=""/>
              <a:tabLst>
                <a:tab pos="0" algn="l"/>
                <a:tab pos="114117" algn="l"/>
                <a:tab pos="571317" algn="l"/>
                <a:tab pos="1028517" algn="l"/>
                <a:tab pos="1485717" algn="l"/>
                <a:tab pos="1942917" algn="l"/>
                <a:tab pos="2400117" algn="l"/>
                <a:tab pos="2857317" algn="l"/>
                <a:tab pos="3314517" algn="l"/>
                <a:tab pos="3771717" algn="l"/>
                <a:tab pos="4228917" algn="l"/>
                <a:tab pos="4686117" algn="l"/>
                <a:tab pos="5143317" algn="l"/>
                <a:tab pos="5600517" algn="l"/>
                <a:tab pos="6057717" algn="l"/>
                <a:tab pos="6514917" algn="l"/>
                <a:tab pos="6972117" algn="l"/>
                <a:tab pos="7429317" algn="l"/>
                <a:tab pos="7886517" algn="l"/>
                <a:tab pos="8343717" algn="l"/>
                <a:tab pos="8800917" algn="l"/>
              </a:tabLst>
            </a:pPr>
            <a:r>
              <a:rPr lang="en-US" dirty="0">
                <a:latin typeface="Kozuka Gothic Pro EL" pitchFamily="34"/>
                <a:ea typeface="Kozuka Gothic Pro EL" pitchFamily="34"/>
              </a:rPr>
              <a:t>She grew on him like she was a colony of E-Coli and he room-temperature Canadian beef.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7624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hlinkClick r:id="rId2"/>
              </a:rPr>
              <a:t>Metaphor: </a:t>
            </a:r>
            <a:r>
              <a:rPr lang="en-US" dirty="0" smtClean="0"/>
              <a:t>a comparison achieved by simply saying something is something else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341281" lvl="0" indent="-341281">
              <a:spcBef>
                <a:spcPts val="650"/>
              </a:spcBef>
              <a:tabLst>
                <a:tab pos="341281" algn="l"/>
                <a:tab pos="342716" algn="l"/>
                <a:tab pos="912598" algn="l"/>
                <a:tab pos="1826998" algn="l"/>
                <a:tab pos="2741398" algn="l"/>
                <a:tab pos="3655798" algn="l"/>
                <a:tab pos="4570198" algn="l"/>
                <a:tab pos="5484598" algn="l"/>
                <a:tab pos="6398998" algn="l"/>
                <a:tab pos="7313398" algn="l"/>
                <a:tab pos="8227798" algn="l"/>
                <a:tab pos="9142198" algn="l"/>
                <a:tab pos="10056598" algn="l"/>
                <a:tab pos="10058042" algn="l"/>
                <a:tab pos="10515242" algn="l"/>
              </a:tabLst>
            </a:pPr>
            <a:r>
              <a:rPr lang="en-US" dirty="0"/>
              <a:t>	</a:t>
            </a:r>
            <a:r>
              <a:rPr lang="en-US" i="1" dirty="0">
                <a:solidFill>
                  <a:srgbClr val="C00000"/>
                </a:solidFill>
              </a:rPr>
              <a:t>Ponce de Leon Avenue is a fat boy’s dream.</a:t>
            </a:r>
          </a:p>
          <a:p>
            <a:pPr marL="341281" lvl="0" indent="-341281">
              <a:spcBef>
                <a:spcPts val="650"/>
              </a:spcBef>
              <a:tabLst>
                <a:tab pos="341281" algn="l"/>
                <a:tab pos="455398" algn="l"/>
                <a:tab pos="912598" algn="l"/>
                <a:tab pos="1369798" algn="l"/>
                <a:tab pos="1826998" algn="l"/>
                <a:tab pos="2284198" algn="l"/>
                <a:tab pos="2741398" algn="l"/>
                <a:tab pos="3198598" algn="l"/>
                <a:tab pos="3655798" algn="l"/>
                <a:tab pos="4112998" algn="l"/>
                <a:tab pos="4570198" algn="l"/>
                <a:tab pos="5027398" algn="l"/>
                <a:tab pos="5484598" algn="l"/>
                <a:tab pos="5941798" algn="l"/>
                <a:tab pos="6398998" algn="l"/>
                <a:tab pos="6856198" algn="l"/>
                <a:tab pos="7313398" algn="l"/>
                <a:tab pos="7770598" algn="l"/>
                <a:tab pos="8227798" algn="l"/>
                <a:tab pos="8684998" algn="l"/>
                <a:tab pos="9142198" algn="l"/>
              </a:tabLst>
            </a:pPr>
            <a:endParaRPr lang="en-US" i="1" dirty="0"/>
          </a:p>
          <a:p>
            <a:pPr marL="341281" lvl="0" indent="-341281">
              <a:spcBef>
                <a:spcPts val="650"/>
              </a:spcBef>
              <a:tabLst>
                <a:tab pos="341281" algn="l"/>
                <a:tab pos="455398" algn="l"/>
                <a:tab pos="912598" algn="l"/>
                <a:tab pos="1369798" algn="l"/>
                <a:tab pos="1826998" algn="l"/>
                <a:tab pos="2284198" algn="l"/>
                <a:tab pos="2741398" algn="l"/>
                <a:tab pos="3198598" algn="l"/>
                <a:tab pos="3655798" algn="l"/>
                <a:tab pos="4112998" algn="l"/>
                <a:tab pos="4570198" algn="l"/>
                <a:tab pos="5027398" algn="l"/>
                <a:tab pos="5484598" algn="l"/>
                <a:tab pos="5941798" algn="l"/>
                <a:tab pos="6398998" algn="l"/>
                <a:tab pos="6856198" algn="l"/>
                <a:tab pos="7313398" algn="l"/>
                <a:tab pos="7770598" algn="l"/>
                <a:tab pos="8227798" algn="l"/>
                <a:tab pos="8684998" algn="l"/>
                <a:tab pos="9142198" algn="l"/>
              </a:tabLst>
            </a:pPr>
            <a:r>
              <a:rPr lang="en-US" dirty="0"/>
              <a:t>     In one two-block stretch, just north of downtown Atlanta, the drive-through fast-food restaurants are door-to-door, and the hungry but very busy people are bumper-to-bumper. A motorist can purchase three different brands of fried chicken, grab a handful of soft tacos, throw a pizza in the back seat, sample four different nationally advertised cheeseburgers and slurp down a butter-pecan milk shake and never get his car out of first gear</a:t>
            </a:r>
            <a:r>
              <a:rPr lang="en-US" dirty="0" smtClean="0"/>
              <a:t>.  (Rick Bragg: NY TIMES 11/10/1996)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9575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terms to know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1441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hlinkClick r:id="rId2"/>
              </a:rPr>
              <a:t>Imagery:  </a:t>
            </a:r>
            <a:r>
              <a:rPr lang="en-US" dirty="0" smtClean="0"/>
              <a:t>Language that focuses on or appeals to the senses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His room smelled of cooked grease, Lysol and age (Maya Angelou)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5769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Hyperbole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Purposeful use of exaggeration for effect</a:t>
            </a:r>
          </a:p>
          <a:p>
            <a:endParaRPr lang="en-US" dirty="0"/>
          </a:p>
          <a:p>
            <a:r>
              <a:rPr lang="en-US" dirty="0" smtClean="0"/>
              <a:t>EXAMPLE:  When I was your age we had to walk 10 miles to school, in the snow, uphill both ways.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2156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Paradox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Two places to park your boat.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3656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Just kidding!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5481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Paradox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statement that seems to contradict itself but ends up being true anyway.</a:t>
            </a:r>
          </a:p>
          <a:p>
            <a:endParaRPr lang="en-US" dirty="0"/>
          </a:p>
          <a:p>
            <a:r>
              <a:rPr lang="en-US" dirty="0" smtClean="0"/>
              <a:t>“I was so much older then, I’m younger than that now” (Bob Dylan)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2372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Euphemism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more polite word or phrase that we substitute for something that is more harsh.</a:t>
            </a:r>
          </a:p>
          <a:p>
            <a:r>
              <a:rPr lang="en-US" dirty="0" smtClean="0"/>
              <a:t>EXAMPLE</a:t>
            </a:r>
          </a:p>
          <a:p>
            <a:pPr lvl="1"/>
            <a:r>
              <a:rPr lang="en-US" dirty="0" smtClean="0"/>
              <a:t>“Passed away” for “died”</a:t>
            </a:r>
          </a:p>
          <a:p>
            <a:pPr lvl="1"/>
            <a:r>
              <a:rPr lang="en-US" dirty="0" smtClean="0"/>
              <a:t>“Powder room” for “toilet”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9598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Diction</a:t>
            </a:r>
            <a:r>
              <a:rPr lang="en-US" dirty="0" smtClean="0"/>
              <a:t>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author’s choice of words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Denotation= literal meaning</a:t>
            </a:r>
          </a:p>
          <a:p>
            <a:r>
              <a:rPr lang="en-US" dirty="0" smtClean="0"/>
              <a:t>Connotation= what a word conveys beyond it’s literal meaning—it’s emotional coloring.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79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hlinkClick r:id="rId2"/>
              </a:rPr>
              <a:t>Tone: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author‘s attitude toward the subject.</a:t>
            </a:r>
          </a:p>
        </p:txBody>
      </p:sp>
    </p:spTree>
    <p:extLst>
      <p:ext uri="{BB962C8B-B14F-4D97-AF65-F5344CB8AC3E}">
        <p14:creationId xmlns:p14="http://schemas.microsoft.com/office/powerpoint/2010/main" val="840842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Feeling or atmosphere the writer creates for the reader.  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(Tone is more what the writer does, mood is more how it impacts the reader)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6886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Speaker: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person talking in the poem.</a:t>
            </a:r>
          </a:p>
          <a:p>
            <a:r>
              <a:rPr lang="en-US" dirty="0" smtClean="0"/>
              <a:t>NOTE: This may or may not be the same thing as the poet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3251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2556932"/>
            <a:ext cx="4857205" cy="3318936"/>
          </a:xfrm>
        </p:spPr>
        <p:txBody>
          <a:bodyPr/>
          <a:lstStyle/>
          <a:p>
            <a:r>
              <a:rPr lang="en-US" dirty="0" smtClean="0"/>
              <a:t>The shape a poem takes on the page.</a:t>
            </a:r>
            <a:endParaRPr lang="en-US" dirty="0"/>
          </a:p>
        </p:txBody>
      </p:sp>
      <p:pic>
        <p:nvPicPr>
          <p:cNvPr id="1026" name="Picture 2" descr="http://1.bp.blogspot.com/-XagawSNlwPk/TZJcUMnkouI/AAAAAAAAA1Y/kZQbYJqZwIM/s400/Hollander_Kitty%2Band%2BBug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1667" y="2429692"/>
            <a:ext cx="30861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518147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Repetition and Refrain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Repeating a word or phrase or even a stanza for emphasis</a:t>
            </a:r>
          </a:p>
          <a:p>
            <a:r>
              <a:rPr lang="en-US" dirty="0" smtClean="0">
                <a:hlinkClick r:id="rId2"/>
              </a:rPr>
              <a:t>Songs do this often</a:t>
            </a:r>
            <a:endParaRPr lang="en-US" dirty="0" smtClean="0"/>
          </a:p>
          <a:p>
            <a:endParaRPr lang="en-US" dirty="0">
              <a:hlinkClick r:id="rId3"/>
            </a:endParaRPr>
          </a:p>
          <a:p>
            <a:r>
              <a:rPr lang="en-US" dirty="0" smtClean="0">
                <a:hlinkClick r:id="rId3"/>
              </a:rPr>
              <a:t>The ultimate example: THE RAVEN BY EDGAR ALLEN POE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191748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D9B247"/>
      </a:accent1>
      <a:accent2>
        <a:srgbClr val="CC702D"/>
      </a:accent2>
      <a:accent3>
        <a:srgbClr val="B53A31"/>
      </a:accent3>
      <a:accent4>
        <a:srgbClr val="815F56"/>
      </a:accent4>
      <a:accent5>
        <a:srgbClr val="AE9E7C"/>
      </a:accent5>
      <a:accent6>
        <a:srgbClr val="7B8865"/>
      </a:accent6>
      <a:hlink>
        <a:srgbClr val="BB7826"/>
      </a:hlink>
      <a:folHlink>
        <a:srgbClr val="CF9C5F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E4E49EB0-FB00-41F5-9359-4843D783A23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11294</TotalTime>
  <Words>845</Words>
  <Application>Microsoft Office PowerPoint</Application>
  <PresentationFormat>Widescreen</PresentationFormat>
  <Paragraphs>104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3" baseType="lpstr">
      <vt:lpstr>Arial</vt:lpstr>
      <vt:lpstr>Garamond</vt:lpstr>
      <vt:lpstr>Kozuka Gothic Pro EL</vt:lpstr>
      <vt:lpstr>Wingdings</vt:lpstr>
      <vt:lpstr>Organic</vt:lpstr>
      <vt:lpstr>Poetic Devices </vt:lpstr>
      <vt:lpstr>SOUND IN POETRY</vt:lpstr>
      <vt:lpstr>Rhyme</vt:lpstr>
      <vt:lpstr>Rhythm</vt:lpstr>
      <vt:lpstr>Meter </vt:lpstr>
      <vt:lpstr>Aliteration </vt:lpstr>
      <vt:lpstr>Assonance </vt:lpstr>
      <vt:lpstr>Consonance:</vt:lpstr>
      <vt:lpstr>Some assonance and consanance</vt:lpstr>
      <vt:lpstr>Onamatopoeia (ON uh MOTT uh PEE uh)</vt:lpstr>
      <vt:lpstr>FIGURATIVE LANGUAGE</vt:lpstr>
      <vt:lpstr>Personification </vt:lpstr>
      <vt:lpstr>Simile: A comparison using “LIKE” or “AS”</vt:lpstr>
      <vt:lpstr>Be careful: with similes it’s easy to get silly</vt:lpstr>
      <vt:lpstr>Metaphor: a comparison achieved by simply saying something is something else</vt:lpstr>
      <vt:lpstr>Other terms to know </vt:lpstr>
      <vt:lpstr>Imagery:  Language that focuses on or appeals to the senses</vt:lpstr>
      <vt:lpstr>Hyperbole</vt:lpstr>
      <vt:lpstr>Paradox</vt:lpstr>
      <vt:lpstr>Just kidding!</vt:lpstr>
      <vt:lpstr>Paradox</vt:lpstr>
      <vt:lpstr>Euphemism</vt:lpstr>
      <vt:lpstr>Diction:</vt:lpstr>
      <vt:lpstr>Tone:</vt:lpstr>
      <vt:lpstr>Mood</vt:lpstr>
      <vt:lpstr>Speaker: </vt:lpstr>
      <vt:lpstr>FORM</vt:lpstr>
      <vt:lpstr>Repetition and Refrain</vt:lpstr>
    </vt:vector>
  </TitlesOfParts>
  <Company>Grand Haven Area Public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Literary Devices</dc:title>
  <dc:creator>Administrator</dc:creator>
  <cp:lastModifiedBy>sikkengac</cp:lastModifiedBy>
  <cp:revision>14</cp:revision>
  <dcterms:created xsi:type="dcterms:W3CDTF">2017-09-13T13:27:14Z</dcterms:created>
  <dcterms:modified xsi:type="dcterms:W3CDTF">2020-11-09T11:12:25Z</dcterms:modified>
</cp:coreProperties>
</file>